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2" r:id="rId25"/>
    <p:sldId id="283" r:id="rId26"/>
    <p:sldId id="284" r:id="rId27"/>
    <p:sldId id="286" r:id="rId28"/>
    <p:sldId id="287" r:id="rId29"/>
    <p:sldId id="288" r:id="rId30"/>
    <p:sldId id="289" r:id="rId31"/>
    <p:sldId id="290" r:id="rId32"/>
    <p:sldId id="291" r:id="rId33"/>
    <p:sldId id="295" r:id="rId34"/>
    <p:sldId id="294" r:id="rId35"/>
    <p:sldId id="296" r:id="rId36"/>
    <p:sldId id="297" r:id="rId37"/>
    <p:sldId id="298" r:id="rId38"/>
    <p:sldId id="300" r:id="rId39"/>
    <p:sldId id="301" r:id="rId40"/>
    <p:sldId id="302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88" autoAdjust="0"/>
    <p:restoredTop sz="92185" autoAdjust="0"/>
  </p:normalViewPr>
  <p:slideViewPr>
    <p:cSldViewPr>
      <p:cViewPr varScale="1">
        <p:scale>
          <a:sx n="68" d="100"/>
          <a:sy n="68" d="100"/>
        </p:scale>
        <p:origin x="-17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A65E5-66C2-4E7E-B959-26967B76859B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25B47A-DAA9-4908-A7A8-C330C1294F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040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теплотехнические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теплотехнические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теплотехнические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теплотехнические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теплотехнические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теплотехнические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теплотехнические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теплотехнические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теплотехнические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теплотехнические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теплотехнические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теплотехнические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теплотехнические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теплотехнические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теплотехнические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теплотехнические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теплотехнические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5B47A-DAA9-4908-A7A8-C330C1294F92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6911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теплотехнические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71B2-B852-48EC-9D66-02038DFDB899}" type="slidenum">
              <a:rPr lang="ru-RU" smtClean="0">
                <a:solidFill>
                  <a:prstClr val="black"/>
                </a:solidFill>
              </a:rPr>
              <a:pPr/>
              <a:t>40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65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image" Target="../media/image13.jpe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2.jpeg"/><Relationship Id="rId15" Type="http://schemas.openxmlformats.org/officeDocument/2006/relationships/image" Target="../media/image12.jpeg"/><Relationship Id="rId10" Type="http://schemas.openxmlformats.org/officeDocument/2006/relationships/image" Target="../media/image7.jpeg"/><Relationship Id="rId4" Type="http://schemas.openxmlformats.org/officeDocument/2006/relationships/image" Target="../media/image1.jpeg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image" Target="../media/image14.jpe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2.jpeg"/><Relationship Id="rId15" Type="http://schemas.openxmlformats.org/officeDocument/2006/relationships/image" Target="../media/image12.jpeg"/><Relationship Id="rId10" Type="http://schemas.openxmlformats.org/officeDocument/2006/relationships/image" Target="../media/image7.jpeg"/><Relationship Id="rId4" Type="http://schemas.openxmlformats.org/officeDocument/2006/relationships/image" Target="../media/image1.jpeg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image" Target="../media/image15.jpe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2.jpeg"/><Relationship Id="rId15" Type="http://schemas.openxmlformats.org/officeDocument/2006/relationships/image" Target="../media/image12.jpeg"/><Relationship Id="rId10" Type="http://schemas.openxmlformats.org/officeDocument/2006/relationships/image" Target="../media/image7.jpeg"/><Relationship Id="rId4" Type="http://schemas.openxmlformats.org/officeDocument/2006/relationships/image" Target="../media/image1.jpeg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image" Target="../media/image16.jpe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2.jpeg"/><Relationship Id="rId15" Type="http://schemas.openxmlformats.org/officeDocument/2006/relationships/image" Target="../media/image12.jpeg"/><Relationship Id="rId10" Type="http://schemas.openxmlformats.org/officeDocument/2006/relationships/image" Target="../media/image7.jpeg"/><Relationship Id="rId4" Type="http://schemas.openxmlformats.org/officeDocument/2006/relationships/image" Target="../media/image1.jpeg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image" Target="../media/image17.jpe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2.jpeg"/><Relationship Id="rId15" Type="http://schemas.openxmlformats.org/officeDocument/2006/relationships/image" Target="../media/image12.jpeg"/><Relationship Id="rId10" Type="http://schemas.openxmlformats.org/officeDocument/2006/relationships/image" Target="../media/image7.jpeg"/><Relationship Id="rId4" Type="http://schemas.openxmlformats.org/officeDocument/2006/relationships/image" Target="../media/image1.jpeg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3" Type="http://schemas.openxmlformats.org/officeDocument/2006/relationships/image" Target="../media/image18.jpg"/><Relationship Id="rId7" Type="http://schemas.openxmlformats.org/officeDocument/2006/relationships/image" Target="../media/image3.jpeg"/><Relationship Id="rId12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jpeg"/><Relationship Id="rId11" Type="http://schemas.openxmlformats.org/officeDocument/2006/relationships/image" Target="../media/image7.jpeg"/><Relationship Id="rId5" Type="http://schemas.openxmlformats.org/officeDocument/2006/relationships/image" Target="../media/image1.jpeg"/><Relationship Id="rId15" Type="http://schemas.openxmlformats.org/officeDocument/2006/relationships/image" Target="../media/image11.jpeg"/><Relationship Id="rId10" Type="http://schemas.openxmlformats.org/officeDocument/2006/relationships/image" Target="../media/image6.jpeg"/><Relationship Id="rId4" Type="http://schemas.openxmlformats.org/officeDocument/2006/relationships/image" Target="../media/image19.jpg"/><Relationship Id="rId9" Type="http://schemas.openxmlformats.org/officeDocument/2006/relationships/image" Target="../media/image5.jpeg"/><Relationship Id="rId1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image" Target="../media/image20.jpe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2.jpeg"/><Relationship Id="rId15" Type="http://schemas.openxmlformats.org/officeDocument/2006/relationships/image" Target="../media/image12.jpeg"/><Relationship Id="rId10" Type="http://schemas.openxmlformats.org/officeDocument/2006/relationships/image" Target="../media/image7.jpeg"/><Relationship Id="rId4" Type="http://schemas.openxmlformats.org/officeDocument/2006/relationships/image" Target="../media/image1.jpeg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image" Target="../media/image21.jpe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2.jpeg"/><Relationship Id="rId15" Type="http://schemas.openxmlformats.org/officeDocument/2006/relationships/image" Target="../media/image12.jpeg"/><Relationship Id="rId10" Type="http://schemas.openxmlformats.org/officeDocument/2006/relationships/image" Target="../media/image7.jpeg"/><Relationship Id="rId4" Type="http://schemas.openxmlformats.org/officeDocument/2006/relationships/image" Target="../media/image1.jpeg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image" Target="../media/image22.jpe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2.jpeg"/><Relationship Id="rId15" Type="http://schemas.openxmlformats.org/officeDocument/2006/relationships/image" Target="../media/image12.jpeg"/><Relationship Id="rId10" Type="http://schemas.openxmlformats.org/officeDocument/2006/relationships/image" Target="../media/image7.jpeg"/><Relationship Id="rId4" Type="http://schemas.openxmlformats.org/officeDocument/2006/relationships/image" Target="../media/image1.jpeg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image" Target="../media/image22.jpe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2.jpeg"/><Relationship Id="rId15" Type="http://schemas.openxmlformats.org/officeDocument/2006/relationships/image" Target="../media/image12.jpeg"/><Relationship Id="rId10" Type="http://schemas.openxmlformats.org/officeDocument/2006/relationships/image" Target="../media/image7.jpeg"/><Relationship Id="rId4" Type="http://schemas.openxmlformats.org/officeDocument/2006/relationships/image" Target="../media/image1.jpeg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2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24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25.jp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image" Target="../media/image26.jpe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2.jpeg"/><Relationship Id="rId15" Type="http://schemas.openxmlformats.org/officeDocument/2006/relationships/image" Target="../media/image12.jpeg"/><Relationship Id="rId10" Type="http://schemas.openxmlformats.org/officeDocument/2006/relationships/image" Target="../media/image7.jpeg"/><Relationship Id="rId4" Type="http://schemas.openxmlformats.org/officeDocument/2006/relationships/image" Target="../media/image1.jpeg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image" Target="../media/image28.jpe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2.jpeg"/><Relationship Id="rId15" Type="http://schemas.openxmlformats.org/officeDocument/2006/relationships/image" Target="../media/image12.jpeg"/><Relationship Id="rId10" Type="http://schemas.openxmlformats.org/officeDocument/2006/relationships/image" Target="../media/image7.jpeg"/><Relationship Id="rId4" Type="http://schemas.openxmlformats.org/officeDocument/2006/relationships/image" Target="../media/image1.jpeg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30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3" Type="http://schemas.openxmlformats.org/officeDocument/2006/relationships/image" Target="../media/image31.jpeg"/><Relationship Id="rId7" Type="http://schemas.openxmlformats.org/officeDocument/2006/relationships/image" Target="../media/image3.jpeg"/><Relationship Id="rId12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jpeg"/><Relationship Id="rId11" Type="http://schemas.openxmlformats.org/officeDocument/2006/relationships/image" Target="../media/image7.jpeg"/><Relationship Id="rId5" Type="http://schemas.openxmlformats.org/officeDocument/2006/relationships/image" Target="../media/image1.jpeg"/><Relationship Id="rId15" Type="http://schemas.openxmlformats.org/officeDocument/2006/relationships/image" Target="../media/image11.jpeg"/><Relationship Id="rId10" Type="http://schemas.openxmlformats.org/officeDocument/2006/relationships/image" Target="../media/image6.jpeg"/><Relationship Id="rId4" Type="http://schemas.openxmlformats.org/officeDocument/2006/relationships/image" Target="../media/image32.jpeg"/><Relationship Id="rId9" Type="http://schemas.openxmlformats.org/officeDocument/2006/relationships/image" Target="../media/image5.jpeg"/><Relationship Id="rId1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3" Type="http://schemas.openxmlformats.org/officeDocument/2006/relationships/image" Target="../media/image33.jpeg"/><Relationship Id="rId7" Type="http://schemas.openxmlformats.org/officeDocument/2006/relationships/image" Target="../media/image3.jpeg"/><Relationship Id="rId12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jpeg"/><Relationship Id="rId11" Type="http://schemas.openxmlformats.org/officeDocument/2006/relationships/image" Target="../media/image7.jpeg"/><Relationship Id="rId5" Type="http://schemas.openxmlformats.org/officeDocument/2006/relationships/image" Target="../media/image1.jpeg"/><Relationship Id="rId15" Type="http://schemas.openxmlformats.org/officeDocument/2006/relationships/image" Target="../media/image11.jpeg"/><Relationship Id="rId10" Type="http://schemas.openxmlformats.org/officeDocument/2006/relationships/image" Target="../media/image6.jpeg"/><Relationship Id="rId4" Type="http://schemas.openxmlformats.org/officeDocument/2006/relationships/image" Target="../media/image34.jpeg"/><Relationship Id="rId9" Type="http://schemas.openxmlformats.org/officeDocument/2006/relationships/image" Target="../media/image5.jpeg"/><Relationship Id="rId1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48.jp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755576" y="1484784"/>
            <a:ext cx="7016824" cy="3384376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tx1"/>
                </a:solidFill>
              </a:rPr>
              <a:t>Немного о себе</a:t>
            </a:r>
            <a:endParaRPr lang="ru-RU" sz="4800" dirty="0">
              <a:solidFill>
                <a:schemeClr val="tx1"/>
              </a:solidFill>
            </a:endParaRPr>
          </a:p>
        </p:txBody>
      </p:sp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1613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815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453" y="952705"/>
            <a:ext cx="2612132" cy="4636536"/>
          </a:xfrm>
        </p:spPr>
      </p:pic>
      <p:sp>
        <p:nvSpPr>
          <p:cNvPr id="6" name="Подзаголовок 5"/>
          <p:cNvSpPr>
            <a:spLocks noGrp="1"/>
          </p:cNvSpPr>
          <p:nvPr>
            <p:ph type="body" sz="half" idx="2"/>
          </p:nvPr>
        </p:nvSpPr>
        <p:spPr>
          <a:xfrm>
            <a:off x="481220" y="1052736"/>
            <a:ext cx="3431291" cy="432048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1"/>
                </a:solidFill>
              </a:rPr>
              <a:t>В 1978 г.</a:t>
            </a:r>
          </a:p>
          <a:p>
            <a:r>
              <a:rPr lang="ru-RU" sz="3600" dirty="0" smtClean="0">
                <a:solidFill>
                  <a:schemeClr val="tx1"/>
                </a:solidFill>
              </a:rPr>
              <a:t>окончил ЛВИМУ по специальности океанология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1613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867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434" y="982352"/>
            <a:ext cx="3940092" cy="5253457"/>
          </a:xfrm>
        </p:spPr>
      </p:pic>
      <p:sp>
        <p:nvSpPr>
          <p:cNvPr id="6" name="Подзаголовок 5"/>
          <p:cNvSpPr>
            <a:spLocks noGrp="1"/>
          </p:cNvSpPr>
          <p:nvPr>
            <p:ph type="body" sz="half" idx="2"/>
          </p:nvPr>
        </p:nvSpPr>
        <p:spPr>
          <a:xfrm>
            <a:off x="481220" y="1052736"/>
            <a:ext cx="3431291" cy="432048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1"/>
                </a:solidFill>
              </a:rPr>
              <a:t>14 лет работал</a:t>
            </a:r>
          </a:p>
          <a:p>
            <a:r>
              <a:rPr lang="ru-RU" sz="3600" dirty="0" smtClean="0"/>
              <a:t>в ААНИИ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1613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56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8" r="16148"/>
          <a:stretch>
            <a:fillRect/>
          </a:stretch>
        </p:blipFill>
        <p:spPr>
          <a:xfrm>
            <a:off x="4946650" y="1268413"/>
            <a:ext cx="4054475" cy="3600450"/>
          </a:xfrm>
        </p:spPr>
      </p:pic>
      <p:sp>
        <p:nvSpPr>
          <p:cNvPr id="6" name="Подзаголовок 5"/>
          <p:cNvSpPr>
            <a:spLocks noGrp="1"/>
          </p:cNvSpPr>
          <p:nvPr>
            <p:ph type="body" sz="half" idx="2"/>
          </p:nvPr>
        </p:nvSpPr>
        <p:spPr>
          <a:xfrm>
            <a:off x="481220" y="1052736"/>
            <a:ext cx="3431291" cy="4320480"/>
          </a:xfrm>
        </p:spPr>
        <p:txBody>
          <a:bodyPr>
            <a:noAutofit/>
          </a:bodyPr>
          <a:lstStyle/>
          <a:p>
            <a:r>
              <a:rPr lang="ru-RU" sz="3600" dirty="0" smtClean="0"/>
              <a:t>в должности ледового разведчика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1613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71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700978"/>
            <a:ext cx="5904656" cy="3528051"/>
          </a:xfrm>
        </p:spPr>
      </p:pic>
      <p:sp>
        <p:nvSpPr>
          <p:cNvPr id="6" name="Подзаголовок 5"/>
          <p:cNvSpPr>
            <a:spLocks noGrp="1"/>
          </p:cNvSpPr>
          <p:nvPr>
            <p:ph type="body" sz="half" idx="2"/>
          </p:nvPr>
        </p:nvSpPr>
        <p:spPr>
          <a:xfrm>
            <a:off x="481221" y="1052736"/>
            <a:ext cx="2506604" cy="4320480"/>
          </a:xfrm>
        </p:spPr>
        <p:txBody>
          <a:bodyPr>
            <a:noAutofit/>
          </a:bodyPr>
          <a:lstStyle/>
          <a:p>
            <a:r>
              <a:rPr lang="ru-RU" sz="2800" dirty="0" smtClean="0"/>
              <a:t>Что такое</a:t>
            </a:r>
          </a:p>
          <a:p>
            <a:r>
              <a:rPr lang="ru-RU" sz="2800" dirty="0" smtClean="0"/>
              <a:t> 57 гр. ниже 0,</a:t>
            </a:r>
          </a:p>
          <a:p>
            <a:r>
              <a:rPr lang="ru-RU" sz="2800" dirty="0"/>
              <a:t>з</a:t>
            </a:r>
            <a:r>
              <a:rPr lang="ru-RU" sz="2800" dirty="0" smtClean="0">
                <a:solidFill>
                  <a:schemeClr val="tx1"/>
                </a:solidFill>
              </a:rPr>
              <a:t>наю не понаслышке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1613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2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3" r="5523"/>
          <a:stretch>
            <a:fillRect/>
          </a:stretch>
        </p:blipFill>
        <p:spPr>
          <a:xfrm>
            <a:off x="3708400" y="982663"/>
            <a:ext cx="5292725" cy="4462462"/>
          </a:xfrm>
        </p:spPr>
      </p:pic>
      <p:sp>
        <p:nvSpPr>
          <p:cNvPr id="6" name="Подзаголовок 5"/>
          <p:cNvSpPr>
            <a:spLocks noGrp="1"/>
          </p:cNvSpPr>
          <p:nvPr>
            <p:ph type="body" sz="half" idx="2"/>
          </p:nvPr>
        </p:nvSpPr>
        <p:spPr>
          <a:xfrm>
            <a:off x="481220" y="1052736"/>
            <a:ext cx="3431291" cy="4320480"/>
          </a:xfrm>
        </p:spPr>
        <p:txBody>
          <a:bodyPr>
            <a:noAutofit/>
          </a:bodyPr>
          <a:lstStyle/>
          <a:p>
            <a:r>
              <a:rPr lang="ru-RU" sz="3600" dirty="0" smtClean="0"/>
              <a:t>Первый камин разработал и построил для себя в 1994г.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1613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224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1298" y="984878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с 2009 г. Занимаюсь изготовление теплоемких печей из </a:t>
            </a:r>
            <a:r>
              <a:rPr lang="ru-RU" sz="3100" dirty="0" err="1" smtClean="0"/>
              <a:t>талькомагнезита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3" y="1979756"/>
            <a:ext cx="4038600" cy="3403314"/>
          </a:xfrm>
        </p:spPr>
      </p:pic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638" y="1887681"/>
            <a:ext cx="4038600" cy="3403314"/>
          </a:xfrm>
        </p:spPr>
      </p:pic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1613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163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755576" y="1484784"/>
            <a:ext cx="7016824" cy="3384376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tx1"/>
                </a:solidFill>
              </a:rPr>
              <a:t>Теплотехнические испытания теплоёмких печей </a:t>
            </a:r>
          </a:p>
          <a:p>
            <a:r>
              <a:rPr lang="ru-RU" sz="4800" dirty="0">
                <a:solidFill>
                  <a:schemeClr val="tx1"/>
                </a:solidFill>
              </a:rPr>
              <a:t>в</a:t>
            </a:r>
            <a:r>
              <a:rPr lang="ru-RU" sz="4800" dirty="0" smtClean="0">
                <a:solidFill>
                  <a:schemeClr val="tx1"/>
                </a:solidFill>
              </a:rPr>
              <a:t> прошлом и настоящем</a:t>
            </a:r>
            <a:endParaRPr lang="ru-RU" sz="4800" dirty="0">
              <a:solidFill>
                <a:schemeClr val="tx1"/>
              </a:solidFill>
            </a:endParaRPr>
          </a:p>
        </p:txBody>
      </p:sp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1613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187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180" y="1214649"/>
            <a:ext cx="2966282" cy="4324139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86857" y="1340768"/>
            <a:ext cx="2944983" cy="398860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 1910 вышла в свет книга</a:t>
            </a:r>
          </a:p>
          <a:p>
            <a:r>
              <a:rPr lang="ru-RU" sz="2000" dirty="0" smtClean="0"/>
              <a:t> В. </a:t>
            </a:r>
            <a:r>
              <a:rPr lang="ru-RU" sz="2000" dirty="0" err="1" smtClean="0"/>
              <a:t>Пересвет-Солтана</a:t>
            </a:r>
            <a:r>
              <a:rPr lang="ru-RU" sz="2000" dirty="0" smtClean="0"/>
              <a:t> «Тепловой режим комнатных печей»</a:t>
            </a:r>
            <a:endParaRPr lang="ru-RU" sz="2000" dirty="0"/>
          </a:p>
        </p:txBody>
      </p:sp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1613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587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338" y="1628517"/>
            <a:ext cx="5111750" cy="3405703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86857" y="1340768"/>
            <a:ext cx="2944983" cy="398860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Опыты проводились в подвале Инженерного</a:t>
            </a:r>
          </a:p>
          <a:p>
            <a:r>
              <a:rPr lang="ru-RU" sz="2000" dirty="0" smtClean="0"/>
              <a:t>Замка в Санкт-Петербурге</a:t>
            </a:r>
            <a:endParaRPr lang="ru-RU" sz="2000" dirty="0"/>
          </a:p>
        </p:txBody>
      </p:sp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1613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774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965" y="1123950"/>
            <a:ext cx="3450495" cy="4414838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86857" y="869710"/>
            <a:ext cx="2944983" cy="4459668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Целью опытов было :</a:t>
            </a:r>
          </a:p>
          <a:p>
            <a:r>
              <a:rPr lang="ru-RU" sz="2000" dirty="0"/>
              <a:t>-</a:t>
            </a:r>
            <a:r>
              <a:rPr lang="ru-RU" sz="2000" dirty="0" smtClean="0"/>
              <a:t>Замеры температур горения дров, каменного угля и антрацита;</a:t>
            </a:r>
          </a:p>
          <a:p>
            <a:r>
              <a:rPr lang="ru-RU" sz="2000" dirty="0" smtClean="0"/>
              <a:t>- Определить значение глухого пода при сжигании дров;</a:t>
            </a:r>
          </a:p>
          <a:p>
            <a:r>
              <a:rPr lang="ru-RU" sz="2000" dirty="0" smtClean="0"/>
              <a:t>-значение регулировки горения задвижками и дверцами;</a:t>
            </a:r>
          </a:p>
          <a:p>
            <a:r>
              <a:rPr lang="ru-RU" sz="2000" dirty="0" smtClean="0"/>
              <a:t>-определить характер прогревания и остывания печи в зависимости от толщины стенок печи;</a:t>
            </a:r>
          </a:p>
          <a:p>
            <a:endParaRPr lang="ru-RU" sz="2000" dirty="0" smtClean="0"/>
          </a:p>
          <a:p>
            <a:endParaRPr lang="ru-RU" sz="2000" dirty="0" smtClean="0"/>
          </a:p>
        </p:txBody>
      </p:sp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1613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380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178" y="1016276"/>
            <a:ext cx="3450495" cy="4414838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86857" y="869710"/>
            <a:ext cx="2944983" cy="445966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Температуры в самой топке А и восходящем канале измерялись термопарой. Трубка С и 37</a:t>
            </a:r>
            <a:r>
              <a:rPr lang="ru-RU" sz="2000" dirty="0"/>
              <a:t>.</a:t>
            </a:r>
            <a:r>
              <a:rPr lang="ru-RU" sz="2000" dirty="0" smtClean="0"/>
              <a:t> ИК пирометром распределение т-р в топке.</a:t>
            </a:r>
          </a:p>
          <a:p>
            <a:r>
              <a:rPr lang="ru-RU" sz="2000" dirty="0" smtClean="0"/>
              <a:t>В остальных точках ртутными термометрами.  </a:t>
            </a:r>
          </a:p>
          <a:p>
            <a:endParaRPr lang="ru-RU" sz="2000" dirty="0" smtClean="0"/>
          </a:p>
          <a:p>
            <a:endParaRPr lang="ru-RU" sz="2000" dirty="0" smtClean="0"/>
          </a:p>
        </p:txBody>
      </p:sp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1613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327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224086" y="1004234"/>
            <a:ext cx="40386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Распределение температур в топливнике и его стенок  в печи с глухим подом. Получено пирометром в течении 2 минут.</a:t>
            </a:r>
          </a:p>
          <a:p>
            <a:r>
              <a:rPr lang="ru-RU" dirty="0" smtClean="0"/>
              <a:t>Температура закрытой дверцы 9х11 вершков 485 </a:t>
            </a:r>
            <a:r>
              <a:rPr lang="ru-RU" dirty="0" err="1" smtClean="0"/>
              <a:t>гр.Ц</a:t>
            </a:r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Вывод 1: глухой под обеспечивает нагрев низа печи наилучшим образом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1613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Объект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128" y="401726"/>
            <a:ext cx="4602216" cy="554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48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224086" y="1004234"/>
            <a:ext cx="4038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Представляет интерес соотношение температур в топке А  и первом восходящем канале для разных видов топлив : дров – 0,70;</a:t>
            </a:r>
          </a:p>
          <a:p>
            <a:pPr marL="0" indent="0">
              <a:buNone/>
            </a:pPr>
            <a:r>
              <a:rPr lang="ru-RU" dirty="0"/>
              <a:t>к</a:t>
            </a:r>
            <a:r>
              <a:rPr lang="ru-RU" dirty="0" smtClean="0"/>
              <a:t>аменного угля-  0,54;</a:t>
            </a:r>
          </a:p>
          <a:p>
            <a:pPr marL="0" indent="0">
              <a:buNone/>
            </a:pPr>
            <a:r>
              <a:rPr lang="ru-RU" dirty="0"/>
              <a:t>а</a:t>
            </a:r>
            <a:r>
              <a:rPr lang="ru-RU" dirty="0" smtClean="0"/>
              <a:t>нтрацита-    0,42.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Вывод 2: нельзя проектировать универсальный  «всеядный» топливник </a:t>
            </a:r>
          </a:p>
        </p:txBody>
      </p:sp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1613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Объект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3" y="1239670"/>
            <a:ext cx="3721054" cy="408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6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224086" y="1004234"/>
            <a:ext cx="40386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В результате замеров притока воздуха при сжигании дров на глухом поду выяснилось, что коэффициент избытка воздуха был в пределах 2,1-2,5 при закрытой дверце и достигал 3,5 лишь при полностью открытой. Опыты с колосником давали большие значения 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Вывод 3 сжигая дрова на поду легче добиться должного значения КИВ</a:t>
            </a:r>
            <a:r>
              <a:rPr lang="ru-RU" dirty="0" smtClean="0"/>
              <a:t>.  </a:t>
            </a:r>
          </a:p>
        </p:txBody>
      </p:sp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1613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Объект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420" y="982352"/>
            <a:ext cx="3339512" cy="4452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34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0" y="3789040"/>
            <a:ext cx="4038600" cy="1008112"/>
          </a:xfrm>
        </p:spPr>
      </p:pic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1613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Объект 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877367"/>
            <a:ext cx="4752527" cy="527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69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8380" y="447558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вывод 4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sz="half" idx="1"/>
          </p:nvPr>
        </p:nvSpPr>
        <p:spPr>
          <a:xfrm>
            <a:off x="481220" y="1539991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810" y="1124744"/>
            <a:ext cx="5005222" cy="1759596"/>
          </a:xfrm>
        </p:spPr>
      </p:pic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1613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Объект 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9" y="3140968"/>
            <a:ext cx="4752527" cy="152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88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15771" y="846753"/>
            <a:ext cx="8385971" cy="1065710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Для определения характера прогревания стенок печи в зависимости от толщины стенок ее термометры были установлены на разной глубине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1988839"/>
            <a:ext cx="5482952" cy="3614829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Автор рекомендовал делать толщину стенок печи :</a:t>
            </a:r>
          </a:p>
          <a:p>
            <a:r>
              <a:rPr lang="ru-RU" sz="2800" dirty="0" smtClean="0"/>
              <a:t>Для топливника </a:t>
            </a:r>
            <a:r>
              <a:rPr lang="ru-RU" sz="2800" dirty="0" smtClean="0"/>
              <a:t>3-4,5вершков</a:t>
            </a:r>
          </a:p>
          <a:p>
            <a:r>
              <a:rPr lang="ru-RU" sz="2800" dirty="0" smtClean="0"/>
              <a:t>(1</a:t>
            </a:r>
            <a:r>
              <a:rPr lang="en-US" sz="2800" dirty="0" smtClean="0"/>
              <a:t>/2-3/4 </a:t>
            </a:r>
            <a:r>
              <a:rPr lang="ru-RU" sz="2800" dirty="0" smtClean="0"/>
              <a:t>кирпича);</a:t>
            </a:r>
          </a:p>
          <a:p>
            <a:r>
              <a:rPr lang="ru-RU" sz="2800" dirty="0" smtClean="0"/>
              <a:t>Восходящего канала в ½ кирпича;</a:t>
            </a:r>
          </a:p>
          <a:p>
            <a:r>
              <a:rPr lang="ru-RU" sz="2800" dirty="0" smtClean="0"/>
              <a:t>Нисходящих в </a:t>
            </a:r>
            <a:r>
              <a:rPr lang="en-US" sz="2800" dirty="0" smtClean="0"/>
              <a:t>¼ </a:t>
            </a:r>
            <a:r>
              <a:rPr lang="ru-RU" sz="2800" dirty="0" smtClean="0"/>
              <a:t>кирпича.</a:t>
            </a:r>
            <a:endParaRPr lang="ru-RU" sz="2800" dirty="0"/>
          </a:p>
        </p:txBody>
      </p:sp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71" y="201046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Объект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968" y="1912463"/>
            <a:ext cx="2505093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2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600" dirty="0" smtClean="0"/>
              <a:t>Для определения характера прогревания стенок печи в зависимости от толщины стенок ее термометры были установлены на разной глубине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idx="4294967295"/>
          </p:nvPr>
        </p:nvSpPr>
        <p:spPr>
          <a:xfrm>
            <a:off x="4032250" y="273050"/>
            <a:ext cx="5111750" cy="58531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2401143" y="1412776"/>
            <a:ext cx="5483225" cy="3614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Данное издание можно скачать на нашем сайте ПЕЧИИЗКАМНЯ.РФ</a:t>
            </a:r>
          </a:p>
          <a:p>
            <a:pPr marL="0" indent="0">
              <a:buNone/>
            </a:pPr>
            <a:r>
              <a:rPr lang="ru-RU" sz="2800" dirty="0" smtClean="0"/>
              <a:t>В разделе печнику на заметку.</a:t>
            </a:r>
            <a:endParaRPr lang="ru-RU" sz="2800" dirty="0"/>
          </a:p>
        </p:txBody>
      </p:sp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71" y="201046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227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81220" y="1340768"/>
            <a:ext cx="8229600" cy="702729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В настоящее время каждый </a:t>
            </a:r>
            <a:r>
              <a:rPr lang="ru-RU" sz="1800" dirty="0" smtClean="0"/>
              <a:t>печник и заказчик </a:t>
            </a:r>
            <a:r>
              <a:rPr lang="ru-RU" sz="1800" dirty="0" smtClean="0"/>
              <a:t>сможет провести теплотехнические испытания  своих теплоемких печей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90022" y="1916832"/>
            <a:ext cx="4040188" cy="639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По ГОСТу 3000-45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sz="half" idx="2"/>
          </p:nvPr>
        </p:nvSpPr>
        <p:spPr>
          <a:xfrm>
            <a:off x="315771" y="2564904"/>
            <a:ext cx="4040188" cy="2799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 </a:t>
            </a:r>
            <a:r>
              <a:rPr lang="ru-RU" dirty="0" smtClean="0"/>
              <a:t>Печи отопительные   теплоемкие</a:t>
            </a:r>
          </a:p>
          <a:p>
            <a:pPr marL="0" indent="0">
              <a:buNone/>
            </a:pPr>
            <a:r>
              <a:rPr lang="ru-RU" dirty="0" smtClean="0"/>
              <a:t>         Методы испытаний</a:t>
            </a:r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3"/>
          </p:nvPr>
        </p:nvSpPr>
        <p:spPr>
          <a:xfrm>
            <a:off x="4499993" y="1772816"/>
            <a:ext cx="4041775" cy="639762"/>
          </a:xfrm>
        </p:spPr>
        <p:txBody>
          <a:bodyPr/>
          <a:lstStyle/>
          <a:p>
            <a:r>
              <a:rPr lang="ru-RU" dirty="0" smtClean="0"/>
              <a:t>По ЕН-15250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4"/>
          </p:nvPr>
        </p:nvSpPr>
        <p:spPr>
          <a:xfrm>
            <a:off x="4645275" y="2492896"/>
            <a:ext cx="4041775" cy="289474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Теплоемкие отопительные приборы на твердом топливе.</a:t>
            </a:r>
          </a:p>
          <a:p>
            <a:pPr marL="0" indent="0">
              <a:buNone/>
            </a:pPr>
            <a:r>
              <a:rPr lang="ru-RU" dirty="0" smtClean="0"/>
              <a:t> Требования к конструкции и методы испытания</a:t>
            </a:r>
            <a:endParaRPr lang="ru-RU" dirty="0"/>
          </a:p>
        </p:txBody>
      </p:sp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71" y="201046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208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45502" y="772546"/>
            <a:ext cx="8229600" cy="782047"/>
          </a:xfrm>
        </p:spPr>
        <p:txBody>
          <a:bodyPr>
            <a:normAutofit fontScale="90000"/>
          </a:bodyPr>
          <a:lstStyle/>
          <a:p>
            <a:r>
              <a:rPr lang="ru-RU" sz="1200" dirty="0"/>
              <a:t/>
            </a:r>
            <a:br>
              <a:rPr lang="ru-RU" sz="1200" dirty="0"/>
            </a:br>
            <a:r>
              <a:rPr lang="ru-RU" dirty="0"/>
              <a:t/>
            </a:r>
            <a:br>
              <a:rPr lang="ru-RU" dirty="0"/>
            </a:br>
            <a:r>
              <a:rPr lang="ru-RU" sz="2200" dirty="0"/>
              <a:t> ГОСТ 3000-45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71" y="1484783"/>
            <a:ext cx="4524967" cy="4104457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096264"/>
            <a:ext cx="4038600" cy="1533835"/>
          </a:xfrm>
        </p:spPr>
      </p:pic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71" y="201046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123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0340" y="1484784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если ваша печь ручной сборки, на нее не распространяется ЕН 15250:2007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93" y="1844824"/>
            <a:ext cx="4038600" cy="3600400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954" y="1988840"/>
            <a:ext cx="3895155" cy="3538298"/>
          </a:xfrm>
        </p:spPr>
      </p:pic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71" y="201046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788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15771" y="1916832"/>
            <a:ext cx="8229600" cy="2079104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Т</a:t>
            </a:r>
            <a:r>
              <a:rPr lang="ru-RU" sz="4000" dirty="0" smtClean="0"/>
              <a:t>аким образом если ваша печь ручной сборки, на нее не распространяется</a:t>
            </a:r>
            <a:br>
              <a:rPr lang="ru-RU" sz="4000" dirty="0" smtClean="0"/>
            </a:br>
            <a:r>
              <a:rPr lang="ru-RU" sz="4000" dirty="0" smtClean="0"/>
              <a:t> ЕН 15250:2007  и её надо испытывать </a:t>
            </a:r>
            <a:br>
              <a:rPr lang="ru-RU" sz="4000" dirty="0" smtClean="0"/>
            </a:br>
            <a:r>
              <a:rPr lang="ru-RU" sz="4000" dirty="0" smtClean="0"/>
              <a:t>по ГОСТу 3000-45, причем модульные печи также можно испытать 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71" y="201046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399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683568" y="273050"/>
            <a:ext cx="8064896" cy="70767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                       </a:t>
            </a:r>
            <a:r>
              <a:rPr lang="ru-RU" sz="3100" dirty="0" smtClean="0"/>
              <a:t>Для испытаний  </a:t>
            </a:r>
            <a:r>
              <a:rPr lang="ru-RU" sz="3100" dirty="0"/>
              <a:t>н</a:t>
            </a:r>
            <a:r>
              <a:rPr lang="ru-RU" sz="3100" dirty="0" smtClean="0"/>
              <a:t>ам </a:t>
            </a:r>
            <a:r>
              <a:rPr lang="ru-RU" sz="3100" dirty="0" smtClean="0"/>
              <a:t>понадобятся </a:t>
            </a:r>
            <a:endParaRPr lang="ru-RU" sz="31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210613"/>
            <a:ext cx="4104456" cy="5490376"/>
          </a:xfrm>
        </p:spPr>
      </p:pic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395536" y="1268760"/>
            <a:ext cx="3960440" cy="532859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Весы для взвешивания дров;</a:t>
            </a:r>
          </a:p>
          <a:p>
            <a:r>
              <a:rPr lang="ru-RU" sz="2800" dirty="0" smtClean="0"/>
              <a:t>Пирометр диапазон -50 до </a:t>
            </a:r>
            <a:r>
              <a:rPr lang="ru-RU" sz="2800" dirty="0" smtClean="0"/>
              <a:t>+1100</a:t>
            </a:r>
            <a:r>
              <a:rPr lang="ru-RU" sz="2800" dirty="0" smtClean="0"/>
              <a:t> </a:t>
            </a:r>
            <a:r>
              <a:rPr lang="ru-RU" sz="2800" dirty="0" err="1" smtClean="0"/>
              <a:t>гр.Ц</a:t>
            </a:r>
            <a:r>
              <a:rPr lang="ru-RU" sz="2800" dirty="0" smtClean="0"/>
              <a:t>, пятно сканирования диаметром 28мм на дистанции 300мм;</a:t>
            </a:r>
          </a:p>
          <a:p>
            <a:r>
              <a:rPr lang="ru-RU" sz="2800" dirty="0" smtClean="0"/>
              <a:t>Складной метр для удерживания пирометра на удалении 300 мм от поверхности печи;</a:t>
            </a:r>
          </a:p>
        </p:txBody>
      </p:sp>
    </p:spTree>
    <p:extLst>
      <p:ext uri="{BB962C8B-B14F-4D97-AF65-F5344CB8AC3E}">
        <p14:creationId xmlns:p14="http://schemas.microsoft.com/office/powerpoint/2010/main" val="117828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8147248" cy="116205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                          А также</a:t>
            </a:r>
            <a:endParaRPr lang="ru-RU" sz="3600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530607"/>
            <a:ext cx="3572436" cy="4778713"/>
          </a:xfrm>
        </p:spPr>
      </p:pic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 smtClean="0"/>
              <a:t>Термометр </a:t>
            </a:r>
            <a:r>
              <a:rPr lang="ru-RU" sz="2400" dirty="0" smtClean="0"/>
              <a:t> </a:t>
            </a:r>
            <a:r>
              <a:rPr lang="ru-RU" sz="2400" dirty="0" smtClean="0"/>
              <a:t>с длиной штыря 200мм точностью 5 </a:t>
            </a:r>
            <a:r>
              <a:rPr lang="ru-RU" sz="2400" dirty="0" err="1" smtClean="0"/>
              <a:t>гр.Ц</a:t>
            </a:r>
            <a:endParaRPr lang="ru-RU" sz="2400" dirty="0" smtClean="0"/>
          </a:p>
          <a:p>
            <a:r>
              <a:rPr lang="ru-RU" sz="2400" dirty="0" smtClean="0"/>
              <a:t>Два комнатных термометра;</a:t>
            </a:r>
          </a:p>
          <a:p>
            <a:r>
              <a:rPr lang="ru-RU" sz="2400" dirty="0" smtClean="0"/>
              <a:t>Один т-</a:t>
            </a:r>
            <a:r>
              <a:rPr lang="ru-RU" sz="2400" dirty="0" err="1" smtClean="0"/>
              <a:t>тр</a:t>
            </a:r>
            <a:r>
              <a:rPr lang="ru-RU" sz="2400" dirty="0" smtClean="0"/>
              <a:t> наружный;</a:t>
            </a:r>
            <a:endParaRPr lang="ru-RU" sz="2400" dirty="0" smtClean="0"/>
          </a:p>
          <a:p>
            <a:r>
              <a:rPr lang="ru-RU" sz="2400" dirty="0" smtClean="0"/>
              <a:t>Сутки для </a:t>
            </a:r>
            <a:r>
              <a:rPr lang="ru-RU" sz="2400" dirty="0" err="1" smtClean="0"/>
              <a:t>натопа</a:t>
            </a:r>
            <a:r>
              <a:rPr lang="ru-RU" sz="2400" dirty="0" smtClean="0"/>
              <a:t> печи;</a:t>
            </a:r>
          </a:p>
          <a:p>
            <a:r>
              <a:rPr lang="ru-RU" sz="2400" dirty="0" smtClean="0"/>
              <a:t>Сутки на испытания;</a:t>
            </a:r>
          </a:p>
          <a:p>
            <a:r>
              <a:rPr lang="ru-RU" sz="2400" dirty="0" smtClean="0"/>
              <a:t>Два дня на камеральную обработку.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1881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С помощью этих доступных приборов печник </a:t>
            </a:r>
            <a:r>
              <a:rPr lang="ru-RU" sz="3100" dirty="0"/>
              <a:t>и заказчик  смогут получить </a:t>
            </a:r>
            <a:br>
              <a:rPr lang="ru-RU" sz="3100" dirty="0"/>
            </a:br>
            <a:r>
              <a:rPr lang="ru-RU" sz="3100" dirty="0"/>
              <a:t>Следующие данные о своей печи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12776"/>
            <a:ext cx="8496944" cy="4536504"/>
          </a:xfrm>
        </p:spPr>
      </p:pic>
    </p:spTree>
    <p:extLst>
      <p:ext uri="{BB962C8B-B14F-4D97-AF65-F5344CB8AC3E}">
        <p14:creationId xmlns:p14="http://schemas.microsoft.com/office/powerpoint/2010/main" val="218455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Для определения химического состава </a:t>
            </a:r>
            <a:r>
              <a:rPr lang="ru-RU" sz="1800" dirty="0" smtClean="0"/>
              <a:t>газов нам  понадобится дорогостоящее оборудование , </a:t>
            </a:r>
            <a:r>
              <a:rPr lang="ru-RU" sz="1800" dirty="0"/>
              <a:t> </a:t>
            </a:r>
            <a:r>
              <a:rPr lang="ru-RU" sz="1800" dirty="0" smtClean="0"/>
              <a:t>но в</a:t>
            </a:r>
            <a:r>
              <a:rPr lang="ru-RU" sz="1800" dirty="0" smtClean="0"/>
              <a:t>ыбросы </a:t>
            </a:r>
            <a:r>
              <a:rPr lang="ru-RU" sz="1800" dirty="0" smtClean="0"/>
              <a:t>на Руси не нормируются</a:t>
            </a:r>
            <a:endParaRPr lang="ru-RU" sz="1800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36" y="1600200"/>
            <a:ext cx="8050728" cy="4525963"/>
          </a:xfrm>
        </p:spPr>
      </p:pic>
    </p:spTree>
    <p:extLst>
      <p:ext uri="{BB962C8B-B14F-4D97-AF65-F5344CB8AC3E}">
        <p14:creationId xmlns:p14="http://schemas.microsoft.com/office/powerpoint/2010/main" val="382928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Для вычисления КПД печи нам также понадобиться анализатор отходящих газов, который доступен </a:t>
            </a:r>
            <a:br>
              <a:rPr lang="ru-RU" sz="2800" dirty="0" smtClean="0"/>
            </a:br>
            <a:r>
              <a:rPr lang="ru-RU" sz="2800" dirty="0" smtClean="0"/>
              <a:t>не всякому печнику</a:t>
            </a:r>
            <a:endParaRPr lang="ru-RU" sz="2800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36" y="1600200"/>
            <a:ext cx="8050728" cy="4525963"/>
          </a:xfrm>
        </p:spPr>
      </p:pic>
    </p:spTree>
    <p:extLst>
      <p:ext uri="{BB962C8B-B14F-4D97-AF65-F5344CB8AC3E}">
        <p14:creationId xmlns:p14="http://schemas.microsoft.com/office/powerpoint/2010/main" val="356781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74642"/>
          </a:xfrm>
        </p:spPr>
        <p:txBody>
          <a:bodyPr>
            <a:normAutofit/>
          </a:bodyPr>
          <a:lstStyle/>
          <a:p>
            <a:r>
              <a:rPr lang="ru-RU" dirty="0" smtClean="0"/>
              <a:t>Кстати о КПД. </a:t>
            </a:r>
            <a:br>
              <a:rPr lang="ru-RU" dirty="0" smtClean="0"/>
            </a:br>
            <a:r>
              <a:rPr lang="ru-RU" dirty="0"/>
              <a:t>А</a:t>
            </a:r>
            <a:r>
              <a:rPr lang="ru-RU" dirty="0" smtClean="0"/>
              <a:t>втомобилисты ответьте, кто из Вас знает КПД двигателя Вашего авто и кто из Вас руководствовался этим параметром , при выборе машины?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531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Для сведения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31128"/>
            <a:ext cx="4038600" cy="3464107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697991"/>
            <a:ext cx="4038600" cy="2330381"/>
          </a:xfrm>
        </p:spPr>
      </p:pic>
    </p:spTree>
    <p:extLst>
      <p:ext uri="{BB962C8B-B14F-4D97-AF65-F5344CB8AC3E}">
        <p14:creationId xmlns:p14="http://schemas.microsoft.com/office/powerpoint/2010/main" val="23331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Кстати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КПД современной ТЭЦ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420888"/>
            <a:ext cx="4245868" cy="2471097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КПД русской печи 65%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420888"/>
            <a:ext cx="3954475" cy="2510110"/>
          </a:xfrm>
        </p:spPr>
      </p:pic>
    </p:spTree>
    <p:extLst>
      <p:ext uri="{BB962C8B-B14F-4D97-AF65-F5344CB8AC3E}">
        <p14:creationId xmlns:p14="http://schemas.microsoft.com/office/powerpoint/2010/main" val="340390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74642"/>
          </a:xfrm>
        </p:spPr>
        <p:txBody>
          <a:bodyPr/>
          <a:lstStyle/>
          <a:p>
            <a:r>
              <a:rPr lang="ru-RU" dirty="0" smtClean="0"/>
              <a:t>КПД печи это параметр на который часто «клюют» заказчики, но проверить соответствие фактического и заявленного не могут.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777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 какому критерию оценивать печь?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073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91264" cy="1162050"/>
          </a:xfrm>
        </p:spPr>
        <p:txBody>
          <a:bodyPr/>
          <a:lstStyle/>
          <a:p>
            <a:r>
              <a:rPr lang="ru-RU" dirty="0" smtClean="0"/>
              <a:t>На мой взгляд самым важным является Л</a:t>
            </a:r>
            <a:r>
              <a:rPr lang="ru-RU" dirty="0" smtClean="0"/>
              <a:t>учистое </a:t>
            </a:r>
            <a:r>
              <a:rPr lang="ru-RU" dirty="0" smtClean="0"/>
              <a:t>тепло, дефицит которого мы испытываем долгих 7 месяцев отопительного сезона.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595" y="1628775"/>
            <a:ext cx="4034660" cy="4497388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>«Есть </a:t>
            </a:r>
            <a:r>
              <a:rPr lang="ru-RU" sz="1800" dirty="0"/>
              <a:t>известные картинки - человек при нормальных условиях (</a:t>
            </a:r>
            <a:r>
              <a:rPr lang="ru-RU" sz="1800" dirty="0" err="1"/>
              <a:t>Тсреды</a:t>
            </a:r>
            <a:r>
              <a:rPr lang="ru-RU" sz="1800" dirty="0"/>
              <a:t> =20-22С в лёгкой одежде</a:t>
            </a:r>
            <a:r>
              <a:rPr lang="ru-RU" sz="1800" dirty="0" smtClean="0"/>
              <a:t>)»</a:t>
            </a:r>
          </a:p>
          <a:p>
            <a:r>
              <a:rPr lang="ru-RU" sz="1800" dirty="0" smtClean="0"/>
              <a:t>Ляхов </a:t>
            </a:r>
            <a:r>
              <a:rPr lang="ru-RU" sz="1800" dirty="0" err="1"/>
              <a:t>Влр</a:t>
            </a:r>
            <a:r>
              <a:rPr lang="ru-RU" sz="1800" dirty="0"/>
              <a:t> Ник </a:t>
            </a:r>
            <a:endParaRPr lang="ru-RU" sz="1800" dirty="0" smtClean="0"/>
          </a:p>
          <a:p>
            <a:r>
              <a:rPr lang="ru-RU" sz="2000" b="1" dirty="0" smtClean="0"/>
              <a:t>Средняя т-</a:t>
            </a:r>
            <a:r>
              <a:rPr lang="ru-RU" sz="2000" b="1" dirty="0" err="1" smtClean="0"/>
              <a:t>ра</a:t>
            </a:r>
            <a:r>
              <a:rPr lang="ru-RU" sz="2000" b="1" dirty="0" smtClean="0"/>
              <a:t> человеческого </a:t>
            </a:r>
            <a:r>
              <a:rPr lang="ru-RU" sz="2000" b="1" dirty="0" smtClean="0"/>
              <a:t>тела,</a:t>
            </a:r>
          </a:p>
          <a:p>
            <a:r>
              <a:rPr lang="ru-RU" sz="2000" b="1" dirty="0" smtClean="0"/>
              <a:t> </a:t>
            </a:r>
            <a:r>
              <a:rPr lang="ru-RU" sz="2000" b="1" dirty="0" smtClean="0"/>
              <a:t>при </a:t>
            </a:r>
            <a:r>
              <a:rPr lang="ru-RU" sz="2000" b="1" dirty="0" smtClean="0"/>
              <a:t>21 </a:t>
            </a:r>
            <a:r>
              <a:rPr lang="ru-RU" sz="2000" b="1" dirty="0" err="1" smtClean="0"/>
              <a:t>гр.Ц</a:t>
            </a:r>
            <a:r>
              <a:rPr lang="ru-RU" sz="2000" b="1" dirty="0" smtClean="0"/>
              <a:t> окружающего </a:t>
            </a:r>
            <a:r>
              <a:rPr lang="ru-RU" sz="2000" b="1" dirty="0" smtClean="0"/>
              <a:t>воздуха,</a:t>
            </a:r>
          </a:p>
          <a:p>
            <a:r>
              <a:rPr lang="ru-RU" sz="2000" b="1" dirty="0" smtClean="0"/>
              <a:t>составляет  31,7 </a:t>
            </a:r>
            <a:r>
              <a:rPr lang="ru-RU" sz="2000" b="1" dirty="0" err="1" smtClean="0"/>
              <a:t>гр.Ц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01687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8003232" cy="923702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Моя печь, которую я испытал </a:t>
            </a:r>
            <a:endParaRPr lang="ru-RU" sz="40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653" y="1341438"/>
            <a:ext cx="3588543" cy="4784725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Толщина наружных стенок 12 см. </a:t>
            </a:r>
            <a:r>
              <a:rPr lang="ru-RU" dirty="0" err="1"/>
              <a:t>талькомагнезит</a:t>
            </a:r>
            <a:r>
              <a:rPr lang="ru-RU" dirty="0"/>
              <a:t>;</a:t>
            </a:r>
          </a:p>
          <a:p>
            <a:r>
              <a:rPr lang="ru-RU" dirty="0"/>
              <a:t>Толщина изразца 2,5 см. </a:t>
            </a:r>
            <a:r>
              <a:rPr lang="ru-RU" dirty="0" err="1"/>
              <a:t>Румпа</a:t>
            </a:r>
            <a:r>
              <a:rPr lang="ru-RU" dirty="0"/>
              <a:t> заполнена  ТМ щебнем в смеси с ТМ пылью и глиной;</a:t>
            </a:r>
          </a:p>
          <a:p>
            <a:r>
              <a:rPr lang="ru-RU" dirty="0"/>
              <a:t>Ширина- 100см; длина – 115 см; высота 220см;</a:t>
            </a:r>
          </a:p>
          <a:p>
            <a:r>
              <a:rPr lang="ru-RU" dirty="0"/>
              <a:t>Установлена в бревенчатом  доме, утеплённым изнутри 5см </a:t>
            </a:r>
            <a:r>
              <a:rPr lang="ru-RU" dirty="0" err="1"/>
              <a:t>минваты</a:t>
            </a:r>
            <a:r>
              <a:rPr lang="ru-RU" dirty="0"/>
              <a:t>;</a:t>
            </a:r>
          </a:p>
          <a:p>
            <a:r>
              <a:rPr lang="ru-RU" dirty="0"/>
              <a:t>Размер отапливаемого помещения : д-7,7м, ш-6,3м, в-2,5м;</a:t>
            </a:r>
          </a:p>
          <a:p>
            <a:r>
              <a:rPr lang="ru-RU" dirty="0"/>
              <a:t>Строительный объём печи 2,53куб.м, что составляет </a:t>
            </a:r>
          </a:p>
          <a:p>
            <a:r>
              <a:rPr lang="ru-RU" dirty="0"/>
              <a:t>2%  отапливаемого объёма;</a:t>
            </a:r>
          </a:p>
          <a:p>
            <a:r>
              <a:rPr lang="ru-RU" dirty="0"/>
              <a:t>Дымоход насадной высотой от пода до устья 7,5м;</a:t>
            </a:r>
          </a:p>
          <a:p>
            <a:r>
              <a:rPr lang="ru-RU" dirty="0"/>
              <a:t>Сечение дымохода 12х23см; </a:t>
            </a:r>
          </a:p>
          <a:p>
            <a:r>
              <a:rPr lang="ru-RU" dirty="0"/>
              <a:t>Нижняя часть- печь противотока с духовкой по-чёрному;</a:t>
            </a:r>
          </a:p>
          <a:p>
            <a:r>
              <a:rPr lang="ru-RU" dirty="0"/>
              <a:t>Верх- колпак без рассечек.</a:t>
            </a:r>
          </a:p>
          <a:p>
            <a:r>
              <a:rPr lang="ru-RU" dirty="0"/>
              <a:t>Над печью установлены две задвижки на финский манер;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014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8522861" cy="491654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1 апреля с 12-20 по 2 апреля 11-50 </a:t>
            </a:r>
            <a:r>
              <a:rPr lang="ru-RU" sz="2800" dirty="0" smtClean="0"/>
              <a:t>2018г. </a:t>
            </a:r>
            <a:endParaRPr lang="ru-RU" sz="2800" dirty="0"/>
          </a:p>
        </p:txBody>
      </p:sp>
      <p:sp>
        <p:nvSpPr>
          <p:cNvPr id="16" name="Объект 15"/>
          <p:cNvSpPr>
            <a:spLocks noGrp="1"/>
          </p:cNvSpPr>
          <p:nvPr>
            <p:ph idx="1"/>
          </p:nvPr>
        </p:nvSpPr>
        <p:spPr>
          <a:xfrm>
            <a:off x="3275854" y="1556792"/>
            <a:ext cx="5410946" cy="456937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half" idx="2"/>
          </p:nvPr>
        </p:nvSpPr>
        <p:spPr>
          <a:xfrm>
            <a:off x="467544" y="1141858"/>
            <a:ext cx="2746648" cy="4691063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Сожжено 13 кг дров</a:t>
            </a:r>
          </a:p>
          <a:p>
            <a:r>
              <a:rPr lang="ru-RU" sz="2000" dirty="0" smtClean="0"/>
              <a:t>Ср. т-</a:t>
            </a:r>
            <a:r>
              <a:rPr lang="ru-RU" sz="2000" dirty="0" err="1" smtClean="0"/>
              <a:t>ра</a:t>
            </a:r>
            <a:r>
              <a:rPr lang="ru-RU" sz="2000" dirty="0" smtClean="0"/>
              <a:t> газов 160гр.</a:t>
            </a:r>
          </a:p>
          <a:p>
            <a:r>
              <a:rPr lang="ru-RU" sz="2000" dirty="0" smtClean="0"/>
              <a:t>Ср т-</a:t>
            </a:r>
            <a:r>
              <a:rPr lang="ru-RU" sz="2000" dirty="0" err="1" smtClean="0"/>
              <a:t>ра</a:t>
            </a:r>
            <a:r>
              <a:rPr lang="ru-RU" sz="2000" dirty="0" smtClean="0"/>
              <a:t> помещения 25,7</a:t>
            </a:r>
          </a:p>
          <a:p>
            <a:r>
              <a:rPr lang="ru-RU" sz="2000" dirty="0" smtClean="0"/>
              <a:t>За бортом днем +6. ночью +3</a:t>
            </a:r>
          </a:p>
          <a:p>
            <a:r>
              <a:rPr lang="ru-RU" sz="2000" dirty="0" smtClean="0"/>
              <a:t>Максимальная т-</a:t>
            </a:r>
            <a:r>
              <a:rPr lang="ru-RU" sz="2000" dirty="0" err="1" smtClean="0"/>
              <a:t>ра</a:t>
            </a:r>
            <a:r>
              <a:rPr lang="ru-RU" sz="2000" dirty="0" smtClean="0"/>
              <a:t> 43,2</a:t>
            </a:r>
          </a:p>
          <a:p>
            <a:r>
              <a:rPr lang="ru-RU" sz="2000" dirty="0" smtClean="0"/>
              <a:t>Средняя 39.4</a:t>
            </a:r>
          </a:p>
          <a:p>
            <a:r>
              <a:rPr lang="ru-RU" sz="2000" dirty="0" smtClean="0"/>
              <a:t>Т-</a:t>
            </a:r>
            <a:r>
              <a:rPr lang="ru-RU" sz="2000" dirty="0" err="1" smtClean="0"/>
              <a:t>ра</a:t>
            </a:r>
            <a:r>
              <a:rPr lang="ru-RU" sz="2000" dirty="0" smtClean="0"/>
              <a:t> соответствующая 25% мощности 34,7</a:t>
            </a:r>
          </a:p>
          <a:p>
            <a:r>
              <a:rPr lang="ru-RU" sz="2000" dirty="0" smtClean="0"/>
              <a:t>Отношение строительного объёма печи к объёму помещения 2%. </a:t>
            </a:r>
            <a:endParaRPr lang="ru-RU" sz="2000" dirty="0"/>
          </a:p>
        </p:txBody>
      </p:sp>
      <p:pic>
        <p:nvPicPr>
          <p:cNvPr id="1026" name="Picture 2" descr="C:\Users\User\Downloads\график Изразцовая печь при t 25,7С и при t 21С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229" y="1268760"/>
            <a:ext cx="5704207" cy="4437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79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8522861" cy="491654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Оценка моей печи по критерию «Лучистого комфорта</a:t>
            </a:r>
            <a:r>
              <a:rPr lang="ru-RU" sz="2800" dirty="0"/>
              <a:t>»</a:t>
            </a:r>
            <a:br>
              <a:rPr lang="ru-RU" sz="2800" dirty="0"/>
            </a:br>
            <a:r>
              <a:rPr lang="ru-RU" sz="2800" dirty="0" smtClean="0"/>
              <a:t>испытанной 1 </a:t>
            </a:r>
            <a:r>
              <a:rPr lang="ru-RU" sz="2800" dirty="0"/>
              <a:t>апреля с 12-20 по 2 апреля 11-50 2018г. </a:t>
            </a:r>
            <a:endParaRPr lang="ru-RU" sz="2800" dirty="0"/>
          </a:p>
        </p:txBody>
      </p:sp>
      <p:sp>
        <p:nvSpPr>
          <p:cNvPr id="16" name="Объект 15"/>
          <p:cNvSpPr>
            <a:spLocks noGrp="1"/>
          </p:cNvSpPr>
          <p:nvPr>
            <p:ph idx="1"/>
          </p:nvPr>
        </p:nvSpPr>
        <p:spPr>
          <a:xfrm>
            <a:off x="3275854" y="1556792"/>
            <a:ext cx="5410946" cy="456937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half" idx="2"/>
          </p:nvPr>
        </p:nvSpPr>
        <p:spPr>
          <a:xfrm>
            <a:off x="467544" y="1141858"/>
            <a:ext cx="2746648" cy="5095454"/>
          </a:xfrm>
        </p:spPr>
        <p:txBody>
          <a:bodyPr>
            <a:normAutofit fontScale="62500" lnSpcReduction="20000"/>
          </a:bodyPr>
          <a:lstStyle/>
          <a:p>
            <a:r>
              <a:rPr lang="ru-RU" sz="2600" dirty="0" smtClean="0"/>
              <a:t>Ср т-</a:t>
            </a:r>
            <a:r>
              <a:rPr lang="ru-RU" sz="2600" dirty="0" err="1" smtClean="0"/>
              <a:t>ра</a:t>
            </a:r>
            <a:r>
              <a:rPr lang="ru-RU" sz="2600" dirty="0" smtClean="0"/>
              <a:t> помещения 25,7. Для </a:t>
            </a:r>
            <a:r>
              <a:rPr lang="ru-RU" sz="2600" dirty="0" smtClean="0">
                <a:solidFill>
                  <a:srgbClr val="FF0000"/>
                </a:solidFill>
              </a:rPr>
              <a:t>приведения т-</a:t>
            </a:r>
            <a:r>
              <a:rPr lang="ru-RU" sz="2600" dirty="0" err="1" smtClean="0">
                <a:solidFill>
                  <a:srgbClr val="FF0000"/>
                </a:solidFill>
              </a:rPr>
              <a:t>ры</a:t>
            </a:r>
            <a:r>
              <a:rPr lang="ru-RU" sz="2600" dirty="0" smtClean="0">
                <a:solidFill>
                  <a:srgbClr val="FF0000"/>
                </a:solidFill>
              </a:rPr>
              <a:t> к уровню 21гр.Ц </a:t>
            </a:r>
            <a:r>
              <a:rPr lang="ru-RU" sz="2600" dirty="0" smtClean="0"/>
              <a:t>надо график опустить вниз на 4,7гр.Ц. Проведя горизонталь на отметке 31,5 получим:</a:t>
            </a:r>
          </a:p>
          <a:p>
            <a:r>
              <a:rPr lang="ru-RU" sz="2600" dirty="0" smtClean="0"/>
              <a:t>По фактическому графику печь вышла на режим «Лучистого комфорта»  через час и оставалась в нем более 23 часов.</a:t>
            </a:r>
          </a:p>
          <a:p>
            <a:r>
              <a:rPr lang="ru-RU" sz="2600" dirty="0" smtClean="0"/>
              <a:t>По приведенному к 21 гр.-</a:t>
            </a:r>
          </a:p>
          <a:p>
            <a:r>
              <a:rPr lang="ru-RU" sz="2600" dirty="0" smtClean="0"/>
              <a:t>Через 2 часа и оставалась 20 часов.</a:t>
            </a:r>
          </a:p>
          <a:p>
            <a:endParaRPr lang="ru-RU" sz="2600" dirty="0" smtClean="0"/>
          </a:p>
          <a:p>
            <a:r>
              <a:rPr lang="ru-RU" sz="2600" dirty="0" smtClean="0"/>
              <a:t>За бортом днем +6. ночью +3</a:t>
            </a:r>
          </a:p>
          <a:p>
            <a:r>
              <a:rPr lang="ru-RU" sz="2600" dirty="0" smtClean="0"/>
              <a:t>Сожжено </a:t>
            </a:r>
            <a:r>
              <a:rPr lang="ru-RU" sz="2600" dirty="0"/>
              <a:t>13 кг дров</a:t>
            </a:r>
          </a:p>
          <a:p>
            <a:r>
              <a:rPr lang="ru-RU" sz="2600" dirty="0" smtClean="0"/>
              <a:t>Отношение строительного объёма печи к объёму помещения 2%. </a:t>
            </a:r>
            <a:endParaRPr lang="ru-RU" sz="2600" dirty="0" smtClean="0"/>
          </a:p>
          <a:p>
            <a:r>
              <a:rPr lang="ru-RU" sz="2600" dirty="0" smtClean="0"/>
              <a:t>Топливная эффективность </a:t>
            </a:r>
          </a:p>
          <a:p>
            <a:r>
              <a:rPr lang="ru-RU" sz="2600" dirty="0" smtClean="0"/>
              <a:t>0,65 кг дров на час лучистого комфорта</a:t>
            </a:r>
          </a:p>
          <a:p>
            <a:endParaRPr lang="ru-RU" sz="2000" dirty="0"/>
          </a:p>
        </p:txBody>
      </p:sp>
      <p:pic>
        <p:nvPicPr>
          <p:cNvPr id="1026" name="Picture 2" descr="C:\Users\User\Downloads\график Изразцовая печь при t 25,7С и при t 21С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229" y="1268760"/>
            <a:ext cx="5704207" cy="4437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38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/>
          <a:lstStyle/>
          <a:p>
            <a:r>
              <a:rPr lang="ru-RU" dirty="0" smtClean="0"/>
              <a:t>Из школьного учебника физики </a:t>
            </a:r>
            <a:br>
              <a:rPr lang="ru-RU" dirty="0" smtClean="0"/>
            </a:br>
            <a:r>
              <a:rPr lang="ru-RU" dirty="0" smtClean="0"/>
              <a:t>КПД = 1-</a:t>
            </a:r>
            <a:r>
              <a:rPr lang="en-US" dirty="0" smtClean="0"/>
              <a:t>- </a:t>
            </a:r>
            <a:r>
              <a:rPr lang="ru-RU" dirty="0" smtClean="0"/>
              <a:t>т-</a:t>
            </a:r>
            <a:r>
              <a:rPr lang="ru-RU" dirty="0" err="1" smtClean="0"/>
              <a:t>ра</a:t>
            </a:r>
            <a:r>
              <a:rPr lang="ru-RU" dirty="0" smtClean="0"/>
              <a:t> отходящих</a:t>
            </a:r>
            <a:r>
              <a:rPr lang="en-US" dirty="0" smtClean="0"/>
              <a:t>/ </a:t>
            </a:r>
            <a:r>
              <a:rPr lang="ru-RU" dirty="0" smtClean="0"/>
              <a:t>т-</a:t>
            </a:r>
            <a:r>
              <a:rPr lang="ru-RU" dirty="0" err="1" smtClean="0"/>
              <a:t>ру</a:t>
            </a:r>
            <a:r>
              <a:rPr lang="ru-RU" dirty="0" smtClean="0"/>
              <a:t> нагрева.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КПД=1-160</a:t>
            </a:r>
            <a:r>
              <a:rPr lang="en-US" dirty="0" smtClean="0"/>
              <a:t>/750 =78%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01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Формулы из ГОСТА и ЕН для подсчета теплового потока от стенок печи </a:t>
            </a:r>
            <a:br>
              <a:rPr lang="ru-RU" sz="3200" dirty="0" smtClean="0"/>
            </a:br>
            <a:r>
              <a:rPr lang="ru-RU" sz="3200" dirty="0" smtClean="0"/>
              <a:t>в ккал</a:t>
            </a:r>
            <a:r>
              <a:rPr lang="en-US" sz="3200" dirty="0" smtClean="0"/>
              <a:t>/</a:t>
            </a:r>
            <a:r>
              <a:rPr lang="ru-RU" sz="3200" dirty="0" err="1" smtClean="0"/>
              <a:t>кв.м</a:t>
            </a:r>
            <a:r>
              <a:rPr lang="ru-RU" sz="3200" dirty="0"/>
              <a:t> </a:t>
            </a:r>
            <a:r>
              <a:rPr lang="ru-RU" sz="3200" dirty="0" smtClean="0"/>
              <a:t>ч </a:t>
            </a:r>
            <a:r>
              <a:rPr lang="ru-RU" sz="3200" dirty="0" err="1" smtClean="0"/>
              <a:t>гр.Ц</a:t>
            </a:r>
            <a:r>
              <a:rPr lang="ru-RU" sz="3200" dirty="0" smtClean="0"/>
              <a:t> и                               Вт</a:t>
            </a:r>
            <a:r>
              <a:rPr lang="en-US" sz="3200" dirty="0" smtClean="0"/>
              <a:t>/</a:t>
            </a:r>
            <a:r>
              <a:rPr lang="ru-RU" sz="3200" dirty="0" err="1" smtClean="0"/>
              <a:t>кв.м</a:t>
            </a:r>
            <a:endParaRPr lang="ru-RU" sz="3200" dirty="0"/>
          </a:p>
        </p:txBody>
      </p:sp>
      <p:pic>
        <p:nvPicPr>
          <p:cNvPr id="15" name="Объект 1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56792"/>
            <a:ext cx="4038600" cy="4392488"/>
          </a:xfrm>
        </p:spPr>
      </p:pic>
      <p:pic>
        <p:nvPicPr>
          <p:cNvPr id="16" name="Объект 1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13601"/>
            <a:ext cx="4038599" cy="4499160"/>
          </a:xfrm>
        </p:spPr>
      </p:pic>
    </p:spTree>
    <p:extLst>
      <p:ext uri="{BB962C8B-B14F-4D97-AF65-F5344CB8AC3E}">
        <p14:creationId xmlns:p14="http://schemas.microsoft.com/office/powerpoint/2010/main" val="98646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86857" y="1340768"/>
            <a:ext cx="4075829" cy="3988609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Вопросы</a:t>
            </a:r>
          </a:p>
          <a:p>
            <a:endParaRPr lang="ru-RU" sz="4000" dirty="0"/>
          </a:p>
          <a:p>
            <a:endParaRPr lang="ru-RU" sz="4000" dirty="0" smtClean="0"/>
          </a:p>
          <a:p>
            <a:endParaRPr lang="ru-RU" sz="4000" dirty="0"/>
          </a:p>
          <a:p>
            <a:endParaRPr lang="ru-RU" sz="4000" dirty="0" smtClean="0"/>
          </a:p>
          <a:p>
            <a:r>
              <a:rPr lang="ru-RU" sz="1600" dirty="0" smtClean="0"/>
              <a:t>Через сутки после испытательной топки</a:t>
            </a:r>
            <a:endParaRPr lang="ru-RU" sz="1600" dirty="0"/>
          </a:p>
        </p:txBody>
      </p:sp>
      <p:pic>
        <p:nvPicPr>
          <p:cNvPr id="11" name="Picture 7" descr="D:\ПЕЧИ\Владимир Юкки\фото печи\айсэлу гранде w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0" y="5595080"/>
            <a:ext cx="846365" cy="11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D:\ПЕЧИ\печь Сосна\сосна1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09" y="5589241"/>
            <a:ext cx="721411" cy="9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D:\ПЕЧИ\Данила Красное село\Дарья\фото\дарья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80" y="5595078"/>
            <a:ext cx="729549" cy="11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D:\ПЕЧИ\Михаил Павлович Славянка\фото\славянка вид из гостиной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00" y="5599146"/>
            <a:ext cx="1167364" cy="11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ПЕЧИ\Михаил Павлович Славянка\фото\славянка вид из кухни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9" y="5599147"/>
            <a:ext cx="1174964" cy="9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ПЕЧИ\Павел Самсонов\фото\фото\печь Татьяна с огнем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67" y="5599147"/>
            <a:ext cx="746309" cy="99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:\ПЕЧИ\Татьяна Зинкина(Мос.обл.Немчиновка)\фото\печь Зинаида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03668"/>
            <a:ext cx="93610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D:\ПЕЧИ\Алексей Галактионов Рощино\фото\печь НЕО Татьяна Гранде 50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57" y="5603668"/>
            <a:ext cx="632316" cy="9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D:\ПЕЧИ\Алексей Галактионов Рощино\фото\печь НЕО Татьяна Гранде с духовкой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3668"/>
            <a:ext cx="620264" cy="11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ПЕЧИ\ооо Ярис\ПЕЧИизКАМНЯ.рф\Жилпроект\лого гор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1613"/>
            <a:ext cx="77343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ПЕЧИ\ооо Ярис\ПЕЧИизКАМНЯ.рф\союз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5566"/>
            <a:ext cx="626912" cy="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4947041" y="281613"/>
            <a:ext cx="1825189" cy="588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800" i="1" dirty="0" smtClean="0">
                <a:solidFill>
                  <a:prstClr val="black"/>
                </a:solidFill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</a:rPr>
              <a:t>www.stonestove.ru</a:t>
            </a:r>
            <a:endParaRPr lang="ru-RU" sz="1800" i="1" dirty="0">
              <a:solidFill>
                <a:prstClr val="black"/>
              </a:solidFill>
            </a:endParaRPr>
          </a:p>
        </p:txBody>
      </p:sp>
      <p:pic>
        <p:nvPicPr>
          <p:cNvPr id="34" name="Рисунок 33" descr="D:\ПЕЧИ\ооо Ярис\ПЕЧИизКАМНЯ.рф\КП\асс4.jp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961390" cy="586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3" y="1053090"/>
            <a:ext cx="3546229" cy="4667295"/>
          </a:xfrm>
        </p:spPr>
      </p:pic>
    </p:spTree>
    <p:extLst>
      <p:ext uri="{BB962C8B-B14F-4D97-AF65-F5344CB8AC3E}">
        <p14:creationId xmlns:p14="http://schemas.microsoft.com/office/powerpoint/2010/main" val="87786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</TotalTime>
  <Words>965</Words>
  <Application>Microsoft Office PowerPoint</Application>
  <PresentationFormat>Экран (4:3)</PresentationFormat>
  <Paragraphs>211</Paragraphs>
  <Slides>40</Slides>
  <Notes>25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  </vt:lpstr>
      <vt:lpstr>  </vt:lpstr>
      <vt:lpstr>  </vt:lpstr>
      <vt:lpstr>  </vt:lpstr>
      <vt:lpstr>  </vt:lpstr>
      <vt:lpstr>  </vt:lpstr>
      <vt:lpstr> с 2009 г. Занимаюсь изготовление теплоемких печей из талькомагнезита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вывод 4 в</vt:lpstr>
      <vt:lpstr>Для определения характера прогревания стенок печи в зависимости от толщины стенок ее термометры были установлены на разной глубине  </vt:lpstr>
      <vt:lpstr>Для определения характера прогревания стенок печи в зависимости от толщины стенок ее термометры были установлены на разной глубине  </vt:lpstr>
      <vt:lpstr>В настоящее время каждый печник и заказчик сможет провести теплотехнические испытания  своих теплоемких печей </vt:lpstr>
      <vt:lpstr>   ГОСТ 3000-45 </vt:lpstr>
      <vt:lpstr>если ваша печь ручной сборки, на нее не распространяется ЕН 15250:2007  </vt:lpstr>
      <vt:lpstr>Таким образом если ваша печь ручной сборки, на нее не распространяется  ЕН 15250:2007  и её надо испытывать  по ГОСТу 3000-45, причем модульные печи также можно испытать . </vt:lpstr>
      <vt:lpstr>                                                Для испытаний  нам понадобятся </vt:lpstr>
      <vt:lpstr>                          А также</vt:lpstr>
      <vt:lpstr>С помощью этих доступных приборов печник и заказчик  смогут получить  Следующие данные о своей печи  </vt:lpstr>
      <vt:lpstr>Для определения химического состава газов нам  понадобится дорогостоящее оборудование ,  но выбросы на Руси не нормируются</vt:lpstr>
      <vt:lpstr>Для вычисления КПД печи нам также понадобиться анализатор отходящих газов, который доступен  не всякому печнику</vt:lpstr>
      <vt:lpstr>Кстати о КПД.  Автомобилисты ответьте, кто из Вас знает КПД двигателя Вашего авто и кто из Вас руководствовался этим параметром , при выборе машины?</vt:lpstr>
      <vt:lpstr>Для сведения </vt:lpstr>
      <vt:lpstr>Кстати </vt:lpstr>
      <vt:lpstr>КПД печи это параметр на который часто «клюют» заказчики, но проверить соответствие фактического и заявленного не могут.</vt:lpstr>
      <vt:lpstr>По какому критерию оценивать печь?</vt:lpstr>
      <vt:lpstr>На мой взгляд самым важным является Лучистое тепло, дефицит которого мы испытываем долгих 7 месяцев отопительного сезона.</vt:lpstr>
      <vt:lpstr>Моя печь, которую я испытал </vt:lpstr>
      <vt:lpstr>1 апреля с 12-20 по 2 апреля 11-50 2018г. </vt:lpstr>
      <vt:lpstr>Оценка моей печи по критерию «Лучистого комфорта» испытанной 1 апреля с 12-20 по 2 апреля 11-50 2018г. </vt:lpstr>
      <vt:lpstr>Из школьного учебника физики  КПД = 1-- т-ра отходящих/ т-ру нагрева.  КПД=1-160/750 =78%</vt:lpstr>
      <vt:lpstr>Формулы из ГОСТА и ЕН для подсчета теплового потока от стенок печи  в ккал/кв.м ч гр.Ц и                               Вт/кв.м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58</cp:revision>
  <dcterms:created xsi:type="dcterms:W3CDTF">2017-10-08T08:07:22Z</dcterms:created>
  <dcterms:modified xsi:type="dcterms:W3CDTF">2019-01-16T14:39:33Z</dcterms:modified>
</cp:coreProperties>
</file>